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78" r:id="rId9"/>
    <p:sldId id="279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CF779-0CA2-4ABB-A501-FA17122DE52B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04558-87E3-4BAF-BF1D-F605FD798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348E2-2B8C-4449-AF39-AD46ACAA272C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60671-8076-4A3A-ABCD-499F21957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B1F5A-38AE-4A27-B771-53D953C62539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02E8A-978E-4CC4-B3E2-A30BA3CD8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B186-F825-415B-AD09-F84C1D9D3987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2FAA8-2C3C-4E84-8B2E-CA568E3EB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D98D6-678F-401A-B28D-02E406462E2D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8BACA-1CCB-4232-9DD1-B2DA5A9A5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84305-D232-4DA9-BD41-4BE357E2B62D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1E041-36FA-4D02-B0B2-DBACE2D88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3B72E-A80A-4BB7-A2DC-1A63591EBC24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8D775-8E3C-42FA-BFC9-4E851B022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33451-F5E3-4498-8384-83B6F1A0AD0C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DE782-0924-4CA0-9E31-2D8D45C0A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668B5-B767-474F-9206-B54294B70A11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4E16D-0137-45D8-AC87-14BF76667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A2C9F-B8BD-4FF4-B529-65401705EFD4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23007-AC00-45EB-8A25-A68A70CDE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0EDF1-EB20-4921-B944-ABC4B140E77A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4C3EE-1D75-4E33-B928-1D102CEEB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>
            <a:alpha val="5607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C39522-616A-4E4A-9823-5AD46DB383BC}" type="datetimeFigureOut">
              <a:rPr lang="en-US"/>
              <a:pPr>
                <a:defRPr/>
              </a:pPr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7BF7BD-9251-4B50-B821-7CB2C1C75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../../../Downloaded%20Videos/Protein%20Structure.av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eaLnBrk="1" hangingPunct="1"/>
            <a:r>
              <a:rPr lang="en-US" sz="4800" b="1" smtClean="0"/>
              <a:t>Macromolecules</a:t>
            </a:r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1219200" y="1219200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Textbook: Section 2.3 </a:t>
            </a:r>
          </a:p>
        </p:txBody>
      </p:sp>
      <p:pic>
        <p:nvPicPr>
          <p:cNvPr id="16387" name="Picture 2" descr="http://www.diseaseaday.com/wp-content/uploads/2009/06/hemoglob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upload.wikimedia.org/wikipedia/commons/6/61/Beta-D-glucose-from-xtal-3D-ball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133600"/>
            <a:ext cx="24526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http://www.oregon.gov/BOLI/TA/images/Benzopyrene_DNA_adduct_1JD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590800"/>
            <a:ext cx="26828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Macromolecules in Living Things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 Types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1) Carbohydrates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2) Lipids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3) Nucleic Acids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4) Proteins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1) Carbohydrates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Functions</a:t>
            </a:r>
            <a:r>
              <a:rPr lang="en-US" smtClean="0"/>
              <a:t>: source of energy; also used to maintain plant structure</a:t>
            </a:r>
          </a:p>
          <a:p>
            <a:pPr eaLnBrk="1" hangingPunct="1"/>
            <a:r>
              <a:rPr lang="en-US" b="1" smtClean="0"/>
              <a:t>Made of: </a:t>
            </a:r>
            <a:r>
              <a:rPr lang="en-US" smtClean="0"/>
              <a:t>Carbon, Hydrogen, Oxygen (1 C: 2H: 1O)</a:t>
            </a:r>
            <a:endParaRPr lang="en-US" b="1" smtClean="0"/>
          </a:p>
          <a:p>
            <a:pPr eaLnBrk="1" hangingPunct="1"/>
            <a:endParaRPr lang="en-US" b="1" smtClean="0"/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343400"/>
            <a:ext cx="28194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657600"/>
            <a:ext cx="26765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3124200" y="3810000"/>
            <a:ext cx="1174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Calibri" pitchFamily="34" charset="0"/>
              </a:rPr>
              <a:t>Glucose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67200" y="4191000"/>
            <a:ext cx="8382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2933700" y="43053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1. Carbohydrates (Sugars)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smtClean="0">
                <a:cs typeface="Times New Roman" pitchFamily="18" charset="0"/>
              </a:rPr>
              <a:t>monosaccharide</a:t>
            </a:r>
            <a:r>
              <a:rPr lang="en-US" smtClean="0">
                <a:cs typeface="Times New Roman" pitchFamily="18" charset="0"/>
              </a:rPr>
              <a:t>: carbohydrate monomer, simple sugars</a:t>
            </a:r>
          </a:p>
          <a:p>
            <a:pPr eaLnBrk="1" hangingPunct="1">
              <a:buFont typeface="Arial" charset="0"/>
              <a:buNone/>
            </a:pPr>
            <a:r>
              <a:rPr lang="en-US" b="1" i="1" smtClean="0"/>
              <a:t>	</a:t>
            </a:r>
            <a:r>
              <a:rPr lang="en-US" smtClean="0"/>
              <a:t>Example: glucose and fructose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/>
            <a:r>
              <a:rPr lang="en-US" b="1" smtClean="0">
                <a:cs typeface="Times New Roman" pitchFamily="18" charset="0"/>
              </a:rPr>
              <a:t>disaccharide</a:t>
            </a:r>
            <a:r>
              <a:rPr lang="en-US" smtClean="0">
                <a:cs typeface="Times New Roman" pitchFamily="18" charset="0"/>
              </a:rPr>
              <a:t>: 2 monosaccharides form 2-sugar carbohydrate 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cs typeface="Times New Roman" pitchFamily="18" charset="0"/>
              </a:rPr>
              <a:t>	Example: sucrose</a:t>
            </a:r>
          </a:p>
          <a:p>
            <a:pPr eaLnBrk="1" hangingPunct="1"/>
            <a:endParaRPr lang="en-US" b="1" i="1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1. Carbohydrates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cs typeface="Times New Roman" pitchFamily="18" charset="0"/>
              </a:rPr>
              <a:t>polysaccharide</a:t>
            </a:r>
            <a:r>
              <a:rPr lang="en-US" smtClean="0">
                <a:cs typeface="Times New Roman" pitchFamily="18" charset="0"/>
              </a:rPr>
              <a:t>: carbohydrate polymer (</a:t>
            </a:r>
            <a:r>
              <a:rPr lang="en-US" smtClean="0"/>
              <a:t>forms when sugars join together in a long chain)</a:t>
            </a:r>
            <a:r>
              <a:rPr lang="en-US" smtClean="0">
                <a:cs typeface="Times New Roman" pitchFamily="18" charset="0"/>
              </a:rPr>
              <a:t> </a:t>
            </a:r>
          </a:p>
          <a:p>
            <a:pPr eaLnBrk="1" hangingPunct="1"/>
            <a:endParaRPr lang="en-US" b="1" smtClean="0"/>
          </a:p>
          <a:p>
            <a:pPr eaLnBrk="1" hangingPunct="1">
              <a:buFont typeface="Arial" charset="0"/>
              <a:buNone/>
            </a:pPr>
            <a:r>
              <a:rPr lang="en-US" b="1" smtClean="0"/>
              <a:t>	</a:t>
            </a:r>
            <a:r>
              <a:rPr lang="en-US" smtClean="0"/>
              <a:t>Examples: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b="1" smtClean="0"/>
              <a:t>		</a:t>
            </a:r>
            <a:r>
              <a:rPr lang="en-US" smtClean="0"/>
              <a:t>1) </a:t>
            </a:r>
            <a:r>
              <a:rPr lang="en-US" b="1" i="1" smtClean="0">
                <a:cs typeface="Times New Roman" pitchFamily="18" charset="0"/>
              </a:rPr>
              <a:t>starch</a:t>
            </a:r>
            <a:r>
              <a:rPr lang="en-US" smtClean="0">
                <a:cs typeface="Times New Roman" pitchFamily="18" charset="0"/>
              </a:rPr>
              <a:t>: used as food storage by plants</a:t>
            </a:r>
            <a:endParaRPr lang="en-US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>
                <a:cs typeface="Times New Roman" pitchFamily="18" charset="0"/>
              </a:rPr>
              <a:t>		2) </a:t>
            </a:r>
            <a:r>
              <a:rPr lang="en-US" b="1" i="1" smtClean="0">
                <a:cs typeface="Times New Roman" pitchFamily="18" charset="0"/>
              </a:rPr>
              <a:t>glycogen</a:t>
            </a:r>
            <a:r>
              <a:rPr lang="en-US" smtClean="0">
                <a:cs typeface="Times New Roman" pitchFamily="18" charset="0"/>
              </a:rPr>
              <a:t>: form in which animals store 	food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>
                <a:cs typeface="Times New Roman" pitchFamily="18" charset="0"/>
              </a:rPr>
              <a:t>		3) </a:t>
            </a:r>
            <a:r>
              <a:rPr lang="en-US" b="1" i="1" smtClean="0">
                <a:cs typeface="Times New Roman" pitchFamily="18" charset="0"/>
              </a:rPr>
              <a:t>cellulose</a:t>
            </a:r>
            <a:r>
              <a:rPr lang="en-US" smtClean="0">
                <a:cs typeface="Times New Roman" pitchFamily="18" charset="0"/>
              </a:rPr>
              <a:t>: cell walls in plants </a:t>
            </a:r>
            <a:r>
              <a:rPr lang="en-US" smtClean="0"/>
              <a:t>  </a:t>
            </a:r>
          </a:p>
          <a:p>
            <a:pPr eaLnBrk="1" hangingPunct="1">
              <a:buFont typeface="Arial" charset="0"/>
              <a:buNone/>
            </a:pPr>
            <a:endParaRPr lang="en-US" b="1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sb4865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90600"/>
            <a:ext cx="7086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 Lipids (Fats)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Made of: </a:t>
            </a:r>
            <a:r>
              <a:rPr lang="en-US" dirty="0" smtClean="0"/>
              <a:t>Carbon and Hydrogen (with a few </a:t>
            </a:r>
            <a:r>
              <a:rPr lang="en-US" dirty="0" err="1" smtClean="0"/>
              <a:t>Oxygens</a:t>
            </a:r>
            <a:r>
              <a:rPr lang="en-US" dirty="0" smtClean="0"/>
              <a:t>)</a:t>
            </a:r>
            <a:r>
              <a:rPr lang="en-US" b="1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Functions: </a:t>
            </a:r>
            <a:r>
              <a:rPr lang="en-US" dirty="0" smtClean="0">
                <a:cs typeface="Times New Roman" pitchFamily="18" charset="0"/>
              </a:rPr>
              <a:t>long-term energy storage, insulation, protective coatings</a:t>
            </a:r>
            <a:r>
              <a:rPr lang="en-US" dirty="0" smtClean="0"/>
              <a:t> (Some lipids are important parts of biological membranes and waterproof coverings.)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Examples: </a:t>
            </a:r>
            <a:r>
              <a:rPr lang="en-US" dirty="0" smtClean="0">
                <a:cs typeface="Times New Roman" pitchFamily="18" charset="0"/>
              </a:rPr>
              <a:t>fats, oils, and waxes - insoluble in water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Steroids are also lipids. Many steroids serve as chemical messengers.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 Lipids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Structure: </a:t>
            </a:r>
            <a:r>
              <a:rPr lang="en-US" smtClean="0"/>
              <a:t>Usually 3 fatty acids (carbon-hydrogen chains) </a:t>
            </a:r>
            <a:r>
              <a:rPr lang="en-US" b="1" i="1" smtClean="0"/>
              <a:t>bonded </a:t>
            </a:r>
            <a:r>
              <a:rPr lang="en-US" smtClean="0"/>
              <a:t>to 1 glycerol molecule</a:t>
            </a:r>
            <a:endParaRPr lang="en-US" b="1" smtClean="0"/>
          </a:p>
        </p:txBody>
      </p:sp>
      <p:pic>
        <p:nvPicPr>
          <p:cNvPr id="31747" name="Picture 2" descr="Lipi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819400"/>
            <a:ext cx="50958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2.  Lipids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Saturated vs. Unsaturated Fat…which is “worse” for you and why?</a:t>
            </a:r>
          </a:p>
        </p:txBody>
      </p:sp>
      <p:pic>
        <p:nvPicPr>
          <p:cNvPr id="32771" name="Picture 1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514600"/>
            <a:ext cx="3581400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95600"/>
            <a:ext cx="3759200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Box 5"/>
          <p:cNvSpPr txBox="1">
            <a:spLocks noChangeArrowheads="1"/>
          </p:cNvSpPr>
          <p:nvPr/>
        </p:nvSpPr>
        <p:spPr bwMode="auto">
          <a:xfrm>
            <a:off x="990600" y="5334000"/>
            <a:ext cx="2216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Saturated Fat (Butter)</a:t>
            </a:r>
          </a:p>
        </p:txBody>
      </p:sp>
      <p:sp>
        <p:nvSpPr>
          <p:cNvPr id="32774" name="TextBox 6"/>
          <p:cNvSpPr txBox="1">
            <a:spLocks noChangeArrowheads="1"/>
          </p:cNvSpPr>
          <p:nvPr/>
        </p:nvSpPr>
        <p:spPr bwMode="auto">
          <a:xfrm>
            <a:off x="5410200" y="5791200"/>
            <a:ext cx="2136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Unsaturated Fat (Oil)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3. Nucleic Acids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Made of: </a:t>
            </a:r>
            <a:r>
              <a:rPr lang="en-US" dirty="0" smtClean="0">
                <a:cs typeface="Times New Roman" pitchFamily="18" charset="0"/>
              </a:rPr>
              <a:t>C, H, O, N, and P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cs typeface="Times New Roman" pitchFamily="18" charset="0"/>
              </a:rPr>
              <a:t>Functions: </a:t>
            </a:r>
            <a:r>
              <a:rPr lang="en-US" dirty="0" smtClean="0">
                <a:cs typeface="Times New Roman" pitchFamily="18" charset="0"/>
              </a:rPr>
              <a:t>store &amp; transmit information in cells in form of a code</a:t>
            </a:r>
            <a:r>
              <a:rPr lang="en-US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Nucleotide: </a:t>
            </a:r>
            <a:r>
              <a:rPr lang="en-US" dirty="0" smtClean="0"/>
              <a:t>monomer of a nucleic acid ; 3 parts (nitrogen base, 5 carbon sugar, and phosphate group)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DNA or RNA: </a:t>
            </a:r>
            <a:r>
              <a:rPr lang="en-US" dirty="0" smtClean="0"/>
              <a:t>polymers made by liking nucleotides in a chain</a:t>
            </a:r>
            <a:endParaRPr lang="en-US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3. Nucleic Acids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Nucleotide</a:t>
            </a:r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>
              <a:buFont typeface="Arial" charset="0"/>
              <a:buNone/>
            </a:pPr>
            <a:endParaRPr lang="en-US" b="1" smtClean="0"/>
          </a:p>
          <a:p>
            <a:pPr eaLnBrk="1" hangingPunct="1"/>
            <a:r>
              <a:rPr lang="en-US" b="1" smtClean="0"/>
              <a:t>DNA</a:t>
            </a:r>
          </a:p>
        </p:txBody>
      </p:sp>
      <p:pic>
        <p:nvPicPr>
          <p:cNvPr id="34819" name="Picture 4" descr="sb4867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47800"/>
            <a:ext cx="30765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" descr="http://images.yourdictionary.com/images/main/A4d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124200"/>
            <a:ext cx="1538288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elements are most common in our cells?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</a:t>
            </a:r>
            <a:r>
              <a:rPr lang="en-US" smtClean="0"/>
              <a:t>arbon, </a:t>
            </a:r>
            <a:r>
              <a:rPr lang="en-US" b="1" smtClean="0"/>
              <a:t>H</a:t>
            </a:r>
            <a:r>
              <a:rPr lang="en-US" smtClean="0"/>
              <a:t>ydrogen, </a:t>
            </a:r>
            <a:r>
              <a:rPr lang="en-US" b="1" smtClean="0"/>
              <a:t>N</a:t>
            </a:r>
            <a:r>
              <a:rPr lang="en-US" smtClean="0"/>
              <a:t>itrogen, </a:t>
            </a:r>
            <a:r>
              <a:rPr lang="en-US" b="1" smtClean="0"/>
              <a:t>O</a:t>
            </a:r>
            <a:r>
              <a:rPr lang="en-US" smtClean="0"/>
              <a:t>xygen, </a:t>
            </a:r>
            <a:r>
              <a:rPr lang="en-US" b="1" smtClean="0"/>
              <a:t>P</a:t>
            </a:r>
            <a:r>
              <a:rPr lang="en-US" smtClean="0"/>
              <a:t>hosphorus, and </a:t>
            </a:r>
            <a:r>
              <a:rPr lang="en-US" b="1" smtClean="0"/>
              <a:t>S</a:t>
            </a:r>
            <a:r>
              <a:rPr lang="en-US" smtClean="0"/>
              <a:t>ulfur.</a:t>
            </a:r>
          </a:p>
          <a:p>
            <a:pPr eaLnBrk="1" hangingPunct="1"/>
            <a:r>
              <a:rPr lang="en-US" smtClean="0"/>
              <a:t>Remember </a:t>
            </a:r>
            <a:r>
              <a:rPr lang="en-US" b="1" i="1" smtClean="0"/>
              <a:t>CHNOPS</a:t>
            </a:r>
            <a:r>
              <a:rPr lang="en-US" smtClean="0"/>
              <a:t>!</a:t>
            </a:r>
          </a:p>
        </p:txBody>
      </p:sp>
      <p:pic>
        <p:nvPicPr>
          <p:cNvPr id="17411" name="Picture 2" descr="http://djarn.edublogs.org/files/2011/01/periodic-table-2jh174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505200"/>
            <a:ext cx="45021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3. Nucleic Acids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cs typeface="Times New Roman" pitchFamily="18" charset="0"/>
              </a:rPr>
              <a:t>DNA </a:t>
            </a:r>
            <a:r>
              <a:rPr lang="en-US" dirty="0" smtClean="0">
                <a:cs typeface="Times New Roman" pitchFamily="18" charset="0"/>
              </a:rPr>
              <a:t>: deoxyribonucleic acid; master copy of organism's genetic code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cs typeface="Times New Roman" pitchFamily="18" charset="0"/>
              </a:rPr>
              <a:t>RNA</a:t>
            </a:r>
            <a:r>
              <a:rPr lang="en-US" dirty="0" smtClean="0">
                <a:cs typeface="Times New Roman" pitchFamily="18" charset="0"/>
              </a:rPr>
              <a:t>: ribonucleic acid; forms copy of DNA; used to make proteins (protein synthesis)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35843" name="Picture 7"/>
          <p:cNvPicPr>
            <a:picLocks noChangeAspect="1" noChangeArrowheads="1"/>
          </p:cNvPicPr>
          <p:nvPr/>
        </p:nvPicPr>
        <p:blipFill>
          <a:blip r:embed="rId2" cstate="print"/>
          <a:srcRect l="23201" r="24915"/>
          <a:stretch>
            <a:fillRect/>
          </a:stretch>
        </p:blipFill>
        <p:spPr bwMode="auto">
          <a:xfrm>
            <a:off x="5638800" y="1371600"/>
            <a:ext cx="2681288" cy="524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 Proteins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Made of: </a:t>
            </a:r>
            <a:r>
              <a:rPr lang="en-US" dirty="0" smtClean="0"/>
              <a:t>C,H,N,O and sometimes 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Functions: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	</a:t>
            </a:r>
            <a:r>
              <a:rPr lang="en-US" b="1" dirty="0" smtClean="0"/>
              <a:t>	</a:t>
            </a:r>
            <a:r>
              <a:rPr lang="en-US" dirty="0" smtClean="0"/>
              <a:t>1) Structure (hair, nails)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	</a:t>
            </a:r>
            <a:r>
              <a:rPr lang="en-US" b="1" dirty="0" smtClean="0"/>
              <a:t>	</a:t>
            </a:r>
            <a:r>
              <a:rPr lang="en-US" dirty="0" smtClean="0"/>
              <a:t>2) Transport (hemoglobin in blood)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	</a:t>
            </a:r>
            <a:r>
              <a:rPr lang="en-US" b="1" dirty="0" smtClean="0"/>
              <a:t>	</a:t>
            </a:r>
            <a:r>
              <a:rPr lang="en-US" dirty="0" smtClean="0"/>
              <a:t>3) Movement (muscle fibers)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	</a:t>
            </a:r>
            <a:r>
              <a:rPr lang="en-US" b="1" dirty="0" smtClean="0"/>
              <a:t>	</a:t>
            </a:r>
            <a:r>
              <a:rPr lang="en-US" dirty="0" smtClean="0"/>
              <a:t>4) Defense (antibodies)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/>
              <a:t>	</a:t>
            </a:r>
            <a:r>
              <a:rPr lang="en-US" b="1" dirty="0" smtClean="0"/>
              <a:t>	</a:t>
            </a:r>
            <a:r>
              <a:rPr lang="en-US" dirty="0" smtClean="0"/>
              <a:t>5) Regulating Cell Functions (hormones and 	enzymes)</a:t>
            </a:r>
            <a:endParaRPr lang="en-US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4.  Proteins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/>
          <a:lstStyle/>
          <a:p>
            <a:pPr eaLnBrk="1" hangingPunct="1"/>
            <a:r>
              <a:rPr lang="en-US" b="1" smtClean="0"/>
              <a:t>Amino Acids </a:t>
            </a:r>
            <a:r>
              <a:rPr lang="en-US" smtClean="0"/>
              <a:t>: Monomers of proteins; 20 common amino acids ; Consists of a central </a:t>
            </a:r>
            <a:r>
              <a:rPr lang="en-US" b="1" i="1" smtClean="0"/>
              <a:t>Carbon </a:t>
            </a:r>
            <a:r>
              <a:rPr lang="en-US" smtClean="0"/>
              <a:t>atom bonded to 4 groups</a:t>
            </a:r>
          </a:p>
          <a:p>
            <a:pPr eaLnBrk="1" hangingPunct="1">
              <a:buFont typeface="Arial" charset="0"/>
              <a:buNone/>
            </a:pPr>
            <a:endParaRPr lang="en-US" b="1" i="1" smtClean="0"/>
          </a:p>
          <a:p>
            <a:pPr eaLnBrk="1" hangingPunct="1"/>
            <a:r>
              <a:rPr lang="en-US" smtClean="0"/>
              <a:t>4 Groups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/>
              <a:t>		1) Hydrogen Atom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2) Amino Group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3) Carboxyl Group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	4) R group (changes in each Amino Acid!)</a:t>
            </a:r>
          </a:p>
        </p:txBody>
      </p:sp>
      <p:pic>
        <p:nvPicPr>
          <p:cNvPr id="4" name="Picture 9" descr="amino ac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743200"/>
            <a:ext cx="4191000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4191000" y="4495800"/>
            <a:ext cx="8382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495800" y="4114800"/>
            <a:ext cx="2743200" cy="1676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5238"/>
          </a:xfrm>
        </p:spPr>
        <p:txBody>
          <a:bodyPr/>
          <a:lstStyle/>
          <a:p>
            <a:pPr eaLnBrk="1" hangingPunct="1"/>
            <a:r>
              <a:rPr lang="en-US" smtClean="0"/>
              <a:t>4. Proteins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4983163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b="1" smtClean="0"/>
              <a:t>Polypeptide: </a:t>
            </a:r>
            <a:r>
              <a:rPr lang="en-US" smtClean="0"/>
              <a:t>polymer; one chain of amino acids</a:t>
            </a:r>
            <a:endParaRPr lang="en-US" b="1" smtClean="0"/>
          </a:p>
          <a:p>
            <a:pPr eaLnBrk="1" hangingPunct="1">
              <a:spcBef>
                <a:spcPct val="50000"/>
              </a:spcBef>
            </a:pPr>
            <a:r>
              <a:rPr lang="en-US" b="1" smtClean="0"/>
              <a:t>Proteins</a:t>
            </a:r>
            <a:r>
              <a:rPr lang="en-US" smtClean="0"/>
              <a:t>: several polypeptides folded into complex structures. </a:t>
            </a:r>
          </a:p>
          <a:p>
            <a:pPr eaLnBrk="1" hangingPunct="1">
              <a:spcBef>
                <a:spcPct val="50000"/>
              </a:spcBef>
            </a:pPr>
            <a:endParaRPr lang="en-US" b="1" i="1" smtClean="0"/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200400"/>
            <a:ext cx="54959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4. Proteins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3886200" cy="4267200"/>
          </a:xfrm>
        </p:spPr>
        <p:txBody>
          <a:bodyPr/>
          <a:lstStyle/>
          <a:p>
            <a:pPr eaLnBrk="1" hangingPunct="1"/>
            <a:r>
              <a:rPr lang="en-US" smtClean="0"/>
              <a:t>Four Levels of Protein Structure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1) Primary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2) Secondary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3) Tertiary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	4) Quaternary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>
                <a:hlinkClick r:id="rId2" action="ppaction://hlinkfile"/>
              </a:rPr>
              <a:t>..\..\..\Downloaded Videos\Protein Structure.avi</a:t>
            </a: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39939" name="Picture 2" descr="http://academic.brooklyn.cuny.edu/biology/bio4fv/page/prot_struct-4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990600"/>
            <a:ext cx="3897313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have we already talked about?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Water</a:t>
            </a:r>
            <a:r>
              <a:rPr lang="en-US" smtClean="0"/>
              <a:t>…which elements are found in water?</a:t>
            </a:r>
          </a:p>
        </p:txBody>
      </p:sp>
      <p:pic>
        <p:nvPicPr>
          <p:cNvPr id="18435" name="Picture 2" descr="http://www.nicerweb.com/bio1152/Locked/media/ch03/03_02WaterMolecules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90800"/>
            <a:ext cx="3733800" cy="370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://www.citizensadvice.co.uk/PageFiles/4354/Wat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819400"/>
            <a:ext cx="381000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Carbon Compounds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mtClean="0">
                <a:cs typeface="Times New Roman" pitchFamily="18" charset="0"/>
              </a:rPr>
              <a:t>	A carbon atom can form </a:t>
            </a:r>
            <a:r>
              <a:rPr lang="en-US" b="1" i="1" smtClean="0">
                <a:cs typeface="Times New Roman" pitchFamily="18" charset="0"/>
              </a:rPr>
              <a:t>four covalent bonds </a:t>
            </a:r>
            <a:r>
              <a:rPr lang="en-US" smtClean="0">
                <a:cs typeface="Times New Roman" pitchFamily="18" charset="0"/>
              </a:rPr>
              <a:t>with other atoms</a:t>
            </a:r>
            <a:r>
              <a:rPr lang="en-US" smtClean="0"/>
              <a:t> </a:t>
            </a:r>
          </a:p>
        </p:txBody>
      </p:sp>
      <p:pic>
        <p:nvPicPr>
          <p:cNvPr id="19459" name="Picture 4" descr="covalentbo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86000"/>
            <a:ext cx="5029200" cy="426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Carbon Compounds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906963"/>
          </a:xfrm>
        </p:spPr>
        <p:txBody>
          <a:bodyPr/>
          <a:lstStyle/>
          <a:p>
            <a:pPr marL="342900" lvl="2" indent="-342900" eaLnBrk="1" hangingPunct="1"/>
            <a:r>
              <a:rPr lang="en-US" sz="2800" b="1" i="1" smtClean="0"/>
              <a:t>Organic chemistry </a:t>
            </a:r>
            <a:r>
              <a:rPr lang="en-US" sz="2800" smtClean="0"/>
              <a:t>is the study of all compounds that contain bonds between carbon atoms.</a:t>
            </a:r>
          </a:p>
          <a:p>
            <a:pPr eaLnBrk="1" hangingPunct="1"/>
            <a:endParaRPr lang="en-US" smtClean="0"/>
          </a:p>
        </p:txBody>
      </p:sp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26765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514600"/>
            <a:ext cx="32004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641850"/>
            <a:ext cx="263207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/>
          <p:cNvPicPr>
            <a:picLocks noChangeAspect="1" noChangeArrowheads="1"/>
          </p:cNvPicPr>
          <p:nvPr/>
        </p:nvPicPr>
        <p:blipFill>
          <a:blip r:embed="rId5" cstate="print"/>
          <a:srcRect l="13689" r="9207"/>
          <a:stretch>
            <a:fillRect/>
          </a:stretch>
        </p:blipFill>
        <p:spPr bwMode="auto">
          <a:xfrm>
            <a:off x="6629400" y="2895600"/>
            <a:ext cx="2312988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838200" y="5486400"/>
            <a:ext cx="1546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Carbohydrates</a:t>
            </a:r>
          </a:p>
        </p:txBody>
      </p:sp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3505200" y="4495800"/>
            <a:ext cx="2039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Nucleic Acids (DNA)</a:t>
            </a:r>
          </a:p>
        </p:txBody>
      </p:sp>
      <p:sp>
        <p:nvSpPr>
          <p:cNvPr id="20489" name="TextBox 9"/>
          <p:cNvSpPr txBox="1">
            <a:spLocks noChangeArrowheads="1"/>
          </p:cNvSpPr>
          <p:nvPr/>
        </p:nvSpPr>
        <p:spPr bwMode="auto">
          <a:xfrm>
            <a:off x="5638800" y="2286000"/>
            <a:ext cx="1290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Lipids (Fats)</a:t>
            </a:r>
          </a:p>
        </p:txBody>
      </p:sp>
      <p:sp>
        <p:nvSpPr>
          <p:cNvPr id="20490" name="TextBox 10"/>
          <p:cNvSpPr txBox="1">
            <a:spLocks noChangeArrowheads="1"/>
          </p:cNvSpPr>
          <p:nvPr/>
        </p:nvSpPr>
        <p:spPr bwMode="auto">
          <a:xfrm>
            <a:off x="7391400" y="5638800"/>
            <a:ext cx="955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Proteins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Carbon Compounds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cs typeface="Times New Roman" pitchFamily="18" charset="0"/>
              </a:rPr>
              <a:t>macromolecules</a:t>
            </a:r>
            <a:r>
              <a:rPr lang="en-US" smtClean="0">
                <a:cs typeface="Times New Roman" pitchFamily="18" charset="0"/>
              </a:rPr>
              <a:t>: large molecules formed by process called </a:t>
            </a:r>
            <a:r>
              <a:rPr lang="en-US" b="1" i="1" smtClean="0">
                <a:cs typeface="Times New Roman" pitchFamily="18" charset="0"/>
              </a:rPr>
              <a:t>polymerization</a:t>
            </a:r>
            <a:r>
              <a:rPr lang="en-US" smtClean="0"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smtClean="0">
                <a:cs typeface="Times New Roman" pitchFamily="18" charset="0"/>
              </a:rPr>
              <a:t>polymer</a:t>
            </a:r>
            <a:r>
              <a:rPr lang="en-US" smtClean="0">
                <a:cs typeface="Times New Roman" pitchFamily="18" charset="0"/>
              </a:rPr>
              <a:t>: forms when many smaller molecules (called</a:t>
            </a:r>
            <a:r>
              <a:rPr lang="en-US" b="1" smtClean="0">
                <a:cs typeface="Times New Roman" pitchFamily="18" charset="0"/>
              </a:rPr>
              <a:t> </a:t>
            </a:r>
            <a:r>
              <a:rPr lang="en-US" b="1" i="1" smtClean="0">
                <a:cs typeface="Times New Roman" pitchFamily="18" charset="0"/>
              </a:rPr>
              <a:t>monomers</a:t>
            </a:r>
            <a:r>
              <a:rPr lang="en-US" smtClean="0">
                <a:cs typeface="Times New Roman" pitchFamily="18" charset="0"/>
              </a:rPr>
              <a:t>) bond together, usually in long chains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sb4864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"/>
            <a:ext cx="4038600" cy="635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1143000"/>
          </a:xfrm>
        </p:spPr>
        <p:txBody>
          <a:bodyPr/>
          <a:lstStyle/>
          <a:p>
            <a:r>
              <a:rPr lang="en-US" sz="4000" smtClean="0"/>
              <a:t>Building and Breaking Down Molecules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b="1" smtClean="0"/>
              <a:t>1) Dehydration/Condensation Reaction: </a:t>
            </a:r>
            <a:r>
              <a:rPr lang="en-US" smtClean="0"/>
              <a:t>monomers are joined to form a polymer; molecules of water are released</a:t>
            </a:r>
            <a:endParaRPr lang="en-US" b="1" smtClean="0"/>
          </a:p>
        </p:txBody>
      </p:sp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743200"/>
            <a:ext cx="5478463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b="1" smtClean="0"/>
              <a:t>2) Hydrolysis: </a:t>
            </a:r>
            <a:r>
              <a:rPr lang="en-US" smtClean="0"/>
              <a:t>a polymer is broken into monomers when water molecules are added</a:t>
            </a:r>
            <a:endParaRPr lang="en-US" b="1" smtClean="0"/>
          </a:p>
        </p:txBody>
      </p:sp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189788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491</Words>
  <Application>Microsoft Office PowerPoint</Application>
  <PresentationFormat>On-screen Show (4:3)</PresentationFormat>
  <Paragraphs>104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Macromolecules</vt:lpstr>
      <vt:lpstr>What elements are most common in our cells?</vt:lpstr>
      <vt:lpstr>What have we already talked about?</vt:lpstr>
      <vt:lpstr>Carbon Compounds</vt:lpstr>
      <vt:lpstr>Carbon Compounds</vt:lpstr>
      <vt:lpstr>Carbon Compounds</vt:lpstr>
      <vt:lpstr>Slide 7</vt:lpstr>
      <vt:lpstr>Building and Breaking Down Molecules</vt:lpstr>
      <vt:lpstr>Slide 9</vt:lpstr>
      <vt:lpstr>Macromolecules in Living Things</vt:lpstr>
      <vt:lpstr>1) Carbohydrates</vt:lpstr>
      <vt:lpstr>1. Carbohydrates (Sugars)</vt:lpstr>
      <vt:lpstr>1. Carbohydrates</vt:lpstr>
      <vt:lpstr>Slide 14</vt:lpstr>
      <vt:lpstr>2. Lipids (Fats)</vt:lpstr>
      <vt:lpstr>2. Lipids</vt:lpstr>
      <vt:lpstr>2.  Lipids</vt:lpstr>
      <vt:lpstr>3. Nucleic Acids</vt:lpstr>
      <vt:lpstr>3. Nucleic Acids</vt:lpstr>
      <vt:lpstr>3. Nucleic Acids</vt:lpstr>
      <vt:lpstr>4. Proteins</vt:lpstr>
      <vt:lpstr>4.  Proteins</vt:lpstr>
      <vt:lpstr>4. Proteins</vt:lpstr>
      <vt:lpstr>4. Proteins</vt:lpstr>
    </vt:vector>
  </TitlesOfParts>
  <Company>PWCS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Macromolecules</dc:title>
  <dc:creator>Kathryn Emerson Ottolini</dc:creator>
  <cp:lastModifiedBy>OttoliKE</cp:lastModifiedBy>
  <cp:revision>18</cp:revision>
  <dcterms:created xsi:type="dcterms:W3CDTF">2011-09-30T11:32:34Z</dcterms:created>
  <dcterms:modified xsi:type="dcterms:W3CDTF">2012-10-04T13:07:42Z</dcterms:modified>
</cp:coreProperties>
</file>